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2"/>
  </p:notesMasterIdLst>
  <p:handoutMasterIdLst>
    <p:handoutMasterId r:id="rId113"/>
  </p:handoutMasterIdLst>
  <p:sldIdLst>
    <p:sldId id="349" r:id="rId2"/>
    <p:sldId id="338" r:id="rId3"/>
    <p:sldId id="350" r:id="rId4"/>
    <p:sldId id="257" r:id="rId5"/>
    <p:sldId id="258" r:id="rId6"/>
    <p:sldId id="259" r:id="rId7"/>
    <p:sldId id="260" r:id="rId8"/>
    <p:sldId id="352" r:id="rId9"/>
    <p:sldId id="385" r:id="rId10"/>
    <p:sldId id="413"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2" r:id="rId24"/>
    <p:sldId id="443" r:id="rId25"/>
    <p:sldId id="444" r:id="rId26"/>
    <p:sldId id="445" r:id="rId27"/>
    <p:sldId id="446" r:id="rId28"/>
    <p:sldId id="447" r:id="rId29"/>
    <p:sldId id="448" r:id="rId30"/>
    <p:sldId id="449" r:id="rId31"/>
    <p:sldId id="450" r:id="rId32"/>
    <p:sldId id="451" r:id="rId33"/>
    <p:sldId id="452" r:id="rId34"/>
    <p:sldId id="345" r:id="rId35"/>
    <p:sldId id="346" r:id="rId36"/>
    <p:sldId id="369" r:id="rId37"/>
    <p:sldId id="370" r:id="rId38"/>
    <p:sldId id="371" r:id="rId39"/>
    <p:sldId id="372" r:id="rId40"/>
    <p:sldId id="373" r:id="rId41"/>
    <p:sldId id="374" r:id="rId42"/>
    <p:sldId id="383" r:id="rId43"/>
    <p:sldId id="503" r:id="rId44"/>
    <p:sldId id="384" r:id="rId45"/>
    <p:sldId id="453" r:id="rId46"/>
    <p:sldId id="386" r:id="rId47"/>
    <p:sldId id="387" r:id="rId48"/>
    <p:sldId id="454" r:id="rId49"/>
    <p:sldId id="455" r:id="rId50"/>
    <p:sldId id="456" r:id="rId51"/>
    <p:sldId id="457" r:id="rId52"/>
    <p:sldId id="458" r:id="rId53"/>
    <p:sldId id="459" r:id="rId54"/>
    <p:sldId id="460" r:id="rId55"/>
    <p:sldId id="461" r:id="rId56"/>
    <p:sldId id="462" r:id="rId57"/>
    <p:sldId id="463"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476" r:id="rId71"/>
    <p:sldId id="480" r:id="rId72"/>
    <p:sldId id="481" r:id="rId73"/>
    <p:sldId id="483" r:id="rId74"/>
    <p:sldId id="484" r:id="rId75"/>
    <p:sldId id="485" r:id="rId76"/>
    <p:sldId id="486" r:id="rId77"/>
    <p:sldId id="482" r:id="rId78"/>
    <p:sldId id="487" r:id="rId79"/>
    <p:sldId id="488" r:id="rId80"/>
    <p:sldId id="489" r:id="rId81"/>
    <p:sldId id="490" r:id="rId82"/>
    <p:sldId id="491" r:id="rId83"/>
    <p:sldId id="492" r:id="rId84"/>
    <p:sldId id="493" r:id="rId85"/>
    <p:sldId id="494" r:id="rId86"/>
    <p:sldId id="496" r:id="rId87"/>
    <p:sldId id="497" r:id="rId88"/>
    <p:sldId id="498" r:id="rId89"/>
    <p:sldId id="495" r:id="rId90"/>
    <p:sldId id="499" r:id="rId91"/>
    <p:sldId id="500" r:id="rId92"/>
    <p:sldId id="501" r:id="rId93"/>
    <p:sldId id="477" r:id="rId94"/>
    <p:sldId id="478" r:id="rId95"/>
    <p:sldId id="375" r:id="rId96"/>
    <p:sldId id="376" r:id="rId97"/>
    <p:sldId id="377" r:id="rId98"/>
    <p:sldId id="378" r:id="rId99"/>
    <p:sldId id="379" r:id="rId100"/>
    <p:sldId id="380" r:id="rId101"/>
    <p:sldId id="381" r:id="rId102"/>
    <p:sldId id="382" r:id="rId103"/>
    <p:sldId id="479" r:id="rId104"/>
    <p:sldId id="388" r:id="rId105"/>
    <p:sldId id="502" r:id="rId106"/>
    <p:sldId id="505" r:id="rId107"/>
    <p:sldId id="506" r:id="rId108"/>
    <p:sldId id="504" r:id="rId109"/>
    <p:sldId id="507" r:id="rId110"/>
    <p:sldId id="508" r:id="rId111"/>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22.11.2022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22.11.2022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50</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91</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22.11.2022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22/11/2022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22.11.2022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22.11.2022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google.com/imgres?imgurl=https%3A%2F%2Fmachinelearningmastery.com%2Fwp-content%2Fuploads%2F2018%2F10%2FLine-Plot-of-Rectified-Linear-Activation-for-Negative-and-Positive-Inputs.png&amp;imgrefurl=https%3A%2F%2Fmachinelearningmastery.com%2Frectified-linear-activation-function-for-deep-learning-neural-networks%2F&amp;tbnid=GTtj5UfQ4xTfGM&amp;vet=12ahUKEwiU-o60gcH7AhVk_CoKHQZTB-YQMygAegUIARC-AQ..i&amp;docid=EmCpiRRv6OdGYM&amp;w=1280&amp;h=960&amp;q=relu%20function&amp;ved=2ahUKEwiU-o60gcH7AhVk_CoKHQZTB-YQMygAegUIARC-AQ"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google.com/imgres?imgurl=https%3A%2F%2Fwww.researchgate.net%2Fpublication%2F328878703%2Ffigure%2Ffig2%2FAS%3A691988286423047%401541994272922%2FBehavior-of-ReLU-ELU-and-SELU-activation-functions.ppm&amp;imgrefurl=https%3A%2F%2Fwww.researchgate.net%2Ffigure%2FBehavior-of-ReLU-ELU-and-SELU-activation-functions_fig2_328878703&amp;tbnid=4GiA0SIHkWzS0M&amp;vet=12ahUKEwj6hJXngcH7AhWNyosKHc6ZB6EQMygCegUIARC7AQ..i&amp;docid=mJfIo43b2LoEVM&amp;w=850&amp;h=425&amp;q=selu%20function&amp;ved=2ahUKEwj6hJXngcH7AhWNyosKHc6ZB6EQMygCegUIARC7AQ" TargetMode="Externa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5.bmp"/><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www.google.com/imgres?imgurl=https%3A%2F%2Fmedia.geeksforgeeks.org%2Fwp-content%2Fuploads%2F20220909125244%2FExponentialCurve.jpg&amp;imgrefurl=https%3A%2F%2Fwww.geeksforgeeks.org%2Fexponential-functions%2F&amp;tbnid=w2I-19SQ-KvQjM&amp;vet=12ahUKEwifl9aTgsH7AhXy-SoKHTdaCZ8QMygRegUIARDgAQ..i&amp;docid=Iivyqk2zWDDEAM&amp;w=501&amp;h=362&amp;q=exponential%20functions&amp;ved=2ahUKEwifl9aTgsH7AhXy-SoKHTdaCZ8QMygRegUIARDgAQ"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Wprowadzenie do </a:t>
            </a:r>
            <a:r>
              <a:rPr lang="pl-PL" altLang="pl-PL" dirty="0" err="1"/>
              <a:t>Deep</a:t>
            </a:r>
            <a:r>
              <a:rPr lang="pl-PL" altLang="pl-PL" dirty="0"/>
              <a:t> Learning</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4D39BB-EE3B-1C8D-F308-9740E540EE58}"/>
              </a:ext>
            </a:extLst>
          </p:cNvPr>
          <p:cNvSpPr>
            <a:spLocks noGrp="1"/>
          </p:cNvSpPr>
          <p:nvPr>
            <p:ph type="body" sz="quarter" idx="25"/>
          </p:nvPr>
        </p:nvSpPr>
        <p:spPr/>
        <p:txBody>
          <a:bodyPr/>
          <a:lstStyle/>
          <a:p>
            <a:r>
              <a:rPr lang="pl-PL" dirty="0"/>
              <a:t>Funkcja </a:t>
            </a:r>
            <a:r>
              <a:rPr lang="pl-PL" dirty="0" err="1"/>
              <a:t>Relu</a:t>
            </a:r>
            <a:endParaRPr lang="pl-PL" dirty="0"/>
          </a:p>
        </p:txBody>
      </p:sp>
      <p:pic>
        <p:nvPicPr>
          <p:cNvPr id="1026" name="Picture 2" descr="A Gentle Introduction to the Rectified Linear Unit (ReLU) -  MachineLearningMastery.com">
            <a:hlinkClick r:id="rId2"/>
            <a:extLst>
              <a:ext uri="{FF2B5EF4-FFF2-40B4-BE49-F238E27FC236}">
                <a16:creationId xmlns:a16="http://schemas.microsoft.com/office/drawing/2014/main" id="{181A446C-21F4-4F42-5842-F9A752641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1048191"/>
            <a:ext cx="4730945" cy="356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997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FB030F7-EC30-1BC7-FE56-A299E0D24AB9}"/>
              </a:ext>
            </a:extLst>
          </p:cNvPr>
          <p:cNvSpPr>
            <a:spLocks noGrp="1"/>
          </p:cNvSpPr>
          <p:nvPr>
            <p:ph type="body" sz="quarter" idx="25"/>
          </p:nvPr>
        </p:nvSpPr>
        <p:spPr/>
        <p:txBody>
          <a:bodyPr/>
          <a:lstStyle/>
          <a:p>
            <a:r>
              <a:rPr lang="pl-PL" dirty="0"/>
              <a:t>RELU, ELU, SELU</a:t>
            </a:r>
          </a:p>
        </p:txBody>
      </p:sp>
      <p:pic>
        <p:nvPicPr>
          <p:cNvPr id="2050" name="Picture 2" descr="Behavior of ReLU, ELU and SELU activation functions. | Download Scientific  Diagram">
            <a:hlinkClick r:id="rId2"/>
            <a:extLst>
              <a:ext uri="{FF2B5EF4-FFF2-40B4-BE49-F238E27FC236}">
                <a16:creationId xmlns:a16="http://schemas.microsoft.com/office/drawing/2014/main" id="{4642F88B-FD6A-2679-25C8-FF472DA13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346200"/>
            <a:ext cx="61722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239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FB5FB3-D73A-14DF-D2D8-D2D5F7571364}"/>
              </a:ext>
            </a:extLst>
          </p:cNvPr>
          <p:cNvSpPr>
            <a:spLocks noGrp="1"/>
          </p:cNvSpPr>
          <p:nvPr>
            <p:ph type="body" sz="quarter" idx="25"/>
          </p:nvPr>
        </p:nvSpPr>
        <p:spPr/>
        <p:txBody>
          <a:bodyPr/>
          <a:lstStyle/>
          <a:p>
            <a:r>
              <a:rPr lang="pl-PL" dirty="0"/>
              <a:t>Funkcje </a:t>
            </a:r>
            <a:r>
              <a:rPr lang="pl-PL" dirty="0" err="1"/>
              <a:t>Sigmoid</a:t>
            </a:r>
            <a:r>
              <a:rPr lang="pl-PL" dirty="0"/>
              <a:t> i </a:t>
            </a:r>
            <a:r>
              <a:rPr lang="pl-PL" dirty="0" err="1"/>
              <a:t>SoftPlus</a:t>
            </a:r>
            <a:endParaRPr lang="pl-PL" dirty="0"/>
          </a:p>
        </p:txBody>
      </p:sp>
      <p:pic>
        <p:nvPicPr>
          <p:cNvPr id="5" name="Obraz 4">
            <a:extLst>
              <a:ext uri="{FF2B5EF4-FFF2-40B4-BE49-F238E27FC236}">
                <a16:creationId xmlns:a16="http://schemas.microsoft.com/office/drawing/2014/main" id="{643720F5-7B1A-107A-0132-518EBFA45BC0}"/>
              </a:ext>
            </a:extLst>
          </p:cNvPr>
          <p:cNvPicPr>
            <a:picLocks noChangeAspect="1"/>
          </p:cNvPicPr>
          <p:nvPr/>
        </p:nvPicPr>
        <p:blipFill>
          <a:blip r:embed="rId2"/>
          <a:stretch>
            <a:fillRect/>
          </a:stretch>
        </p:blipFill>
        <p:spPr>
          <a:xfrm>
            <a:off x="879475" y="1190625"/>
            <a:ext cx="5276850" cy="3524250"/>
          </a:xfrm>
          <a:prstGeom prst="rect">
            <a:avLst/>
          </a:prstGeom>
        </p:spPr>
      </p:pic>
    </p:spTree>
    <p:extLst>
      <p:ext uri="{BB962C8B-B14F-4D97-AF65-F5344CB8AC3E}">
        <p14:creationId xmlns:p14="http://schemas.microsoft.com/office/powerpoint/2010/main" val="1876231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9F3FC88-C68C-5546-7F01-90D9304F3F7A}"/>
              </a:ext>
            </a:extLst>
          </p:cNvPr>
          <p:cNvSpPr>
            <a:spLocks noGrp="1"/>
          </p:cNvSpPr>
          <p:nvPr>
            <p:ph type="body" sz="quarter" idx="25"/>
          </p:nvPr>
        </p:nvSpPr>
        <p:spPr/>
        <p:txBody>
          <a:bodyPr/>
          <a:lstStyle/>
          <a:p>
            <a:endParaRPr lang="pl-PL"/>
          </a:p>
        </p:txBody>
      </p:sp>
      <p:pic>
        <p:nvPicPr>
          <p:cNvPr id="3078" name="Picture 6" descr="Exponential Functions - Formulas with Solved Examples">
            <a:hlinkClick r:id="rId2"/>
            <a:extLst>
              <a:ext uri="{FF2B5EF4-FFF2-40B4-BE49-F238E27FC236}">
                <a16:creationId xmlns:a16="http://schemas.microsoft.com/office/drawing/2014/main" id="{7A1692E1-2AC1-4638-0B6F-0DEBD9104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300" y="1116013"/>
            <a:ext cx="4762500" cy="344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1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5702531-29DC-126E-E8B8-2587595A7B38}"/>
              </a:ext>
            </a:extLst>
          </p:cNvPr>
          <p:cNvSpPr>
            <a:spLocks noGrp="1"/>
          </p:cNvSpPr>
          <p:nvPr>
            <p:ph type="body" sz="quarter" idx="25"/>
          </p:nvPr>
        </p:nvSpPr>
        <p:spPr/>
        <p:txBody>
          <a:bodyPr/>
          <a:lstStyle/>
          <a:p>
            <a:r>
              <a:rPr lang="pl-PL" dirty="0"/>
              <a:t>KERAS – dostępne optymalizatory</a:t>
            </a:r>
          </a:p>
        </p:txBody>
      </p:sp>
      <p:sp>
        <p:nvSpPr>
          <p:cNvPr id="7" name="pole tekstowe 6">
            <a:extLst>
              <a:ext uri="{FF2B5EF4-FFF2-40B4-BE49-F238E27FC236}">
                <a16:creationId xmlns:a16="http://schemas.microsoft.com/office/drawing/2014/main" id="{88D372EE-7126-4300-CD49-A7D24BDD4E6C}"/>
              </a:ext>
            </a:extLst>
          </p:cNvPr>
          <p:cNvSpPr txBox="1"/>
          <p:nvPr/>
        </p:nvSpPr>
        <p:spPr>
          <a:xfrm>
            <a:off x="457200" y="1406089"/>
            <a:ext cx="4572000" cy="2585323"/>
          </a:xfrm>
          <a:prstGeom prst="rect">
            <a:avLst/>
          </a:prstGeom>
          <a:noFill/>
        </p:spPr>
        <p:txBody>
          <a:bodyPr wrap="square">
            <a:spAutoFit/>
          </a:bodyPr>
          <a:lstStyle/>
          <a:p>
            <a:endParaRPr lang="pl-PL" dirty="0"/>
          </a:p>
          <a:p>
            <a:r>
              <a:rPr lang="pl-PL" dirty="0"/>
              <a:t>    SGD</a:t>
            </a:r>
          </a:p>
          <a:p>
            <a:r>
              <a:rPr lang="pl-PL" dirty="0"/>
              <a:t>    </a:t>
            </a:r>
            <a:r>
              <a:rPr lang="pl-PL" dirty="0" err="1"/>
              <a:t>RMSprop</a:t>
            </a:r>
            <a:endParaRPr lang="pl-PL" dirty="0"/>
          </a:p>
          <a:p>
            <a:r>
              <a:rPr lang="pl-PL" dirty="0"/>
              <a:t>    Adam</a:t>
            </a:r>
          </a:p>
          <a:p>
            <a:r>
              <a:rPr lang="pl-PL" dirty="0"/>
              <a:t>    </a:t>
            </a:r>
            <a:r>
              <a:rPr lang="pl-PL" dirty="0" err="1"/>
              <a:t>Adadelta</a:t>
            </a:r>
            <a:endParaRPr lang="pl-PL" dirty="0"/>
          </a:p>
          <a:p>
            <a:r>
              <a:rPr lang="pl-PL" dirty="0"/>
              <a:t>    </a:t>
            </a:r>
            <a:r>
              <a:rPr lang="pl-PL" dirty="0" err="1"/>
              <a:t>Adagrad</a:t>
            </a:r>
            <a:endParaRPr lang="pl-PL" dirty="0"/>
          </a:p>
          <a:p>
            <a:r>
              <a:rPr lang="pl-PL" dirty="0"/>
              <a:t>    </a:t>
            </a:r>
            <a:r>
              <a:rPr lang="pl-PL" dirty="0" err="1"/>
              <a:t>Adamax</a:t>
            </a:r>
            <a:endParaRPr lang="pl-PL" dirty="0"/>
          </a:p>
          <a:p>
            <a:r>
              <a:rPr lang="pl-PL" dirty="0"/>
              <a:t>    Nadam</a:t>
            </a:r>
          </a:p>
          <a:p>
            <a:r>
              <a:rPr lang="pl-PL" dirty="0"/>
              <a:t>    </a:t>
            </a:r>
            <a:r>
              <a:rPr lang="pl-PL" dirty="0" err="1"/>
              <a:t>Ftrl</a:t>
            </a:r>
            <a:endParaRPr lang="pl-PL" dirty="0"/>
          </a:p>
        </p:txBody>
      </p:sp>
    </p:spTree>
    <p:extLst>
      <p:ext uri="{BB962C8B-B14F-4D97-AF65-F5344CB8AC3E}">
        <p14:creationId xmlns:p14="http://schemas.microsoft.com/office/powerpoint/2010/main" val="2267381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520182"/>
            <a:ext cx="7105272" cy="482889"/>
          </a:xfrm>
        </p:spPr>
        <p:txBody>
          <a:bodyPr/>
          <a:lstStyle/>
          <a:p>
            <a:r>
              <a:rPr lang="pl-PL" dirty="0"/>
              <a:t>Głębokie uczenie maszynowe, sieci neuronowe –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Budowa sztucznej sieci neuronowej – neurony i warstwy</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Funkcje aktywacji i błędu</a:t>
            </a:r>
          </a:p>
        </p:txBody>
      </p:sp>
      <p:sp>
        <p:nvSpPr>
          <p:cNvPr id="8" name="Symbol zastępczy tekstu 7"/>
          <p:cNvSpPr>
            <a:spLocks noGrp="1"/>
          </p:cNvSpPr>
          <p:nvPr>
            <p:ph type="body" sz="quarter" idx="33"/>
          </p:nvPr>
        </p:nvSpPr>
        <p:spPr>
          <a:xfrm>
            <a:off x="1581528" y="2639202"/>
            <a:ext cx="7105272" cy="482889"/>
          </a:xfrm>
        </p:spPr>
        <p:txBody>
          <a:bodyPr/>
          <a:lstStyle/>
          <a:p>
            <a:r>
              <a:rPr lang="pl-PL" dirty="0"/>
              <a:t>Perceptron jedno- oraz wielowarstwowy i algorytm propagacji wstecznej, przeuczenie, generalizacja</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Przekształcanie danych na potrzeby modeli uczenia maszynowego</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Biblioteki </a:t>
            </a:r>
            <a:r>
              <a:rPr lang="pl-PL" dirty="0" err="1"/>
              <a:t>Pandas</a:t>
            </a:r>
            <a:r>
              <a:rPr lang="pl-PL" dirty="0"/>
              <a:t> i </a:t>
            </a:r>
            <a:r>
              <a:rPr lang="pl-PL" dirty="0" err="1"/>
              <a:t>Numpy</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Analiza głównych składowych (PCA)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Sieci </a:t>
            </a:r>
            <a:r>
              <a:rPr lang="pl-PL" dirty="0" err="1"/>
              <a:t>Kohonena</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Główne rodzaje architektury sieci neuronowych</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Sieci </a:t>
            </a:r>
            <a:r>
              <a:rPr lang="pl-PL" dirty="0" err="1"/>
              <a:t>konwolucyjne</a:t>
            </a:r>
            <a:r>
              <a:rPr lang="pl-PL" dirty="0"/>
              <a:t> (CNN) i Sieci rekurencyjne (RNN)</a:t>
            </a:r>
          </a:p>
        </p:txBody>
      </p:sp>
      <p:sp>
        <p:nvSpPr>
          <p:cNvPr id="7" name="Symbol zastępczy tekstu 6"/>
          <p:cNvSpPr>
            <a:spLocks noGrp="1"/>
          </p:cNvSpPr>
          <p:nvPr>
            <p:ph type="body" sz="quarter" idx="32"/>
          </p:nvPr>
        </p:nvSpPr>
        <p:spPr>
          <a:xfrm>
            <a:off x="1581528" y="2233621"/>
            <a:ext cx="7105272" cy="519822"/>
          </a:xfrm>
        </p:spPr>
        <p:txBody>
          <a:bodyPr/>
          <a:lstStyle/>
          <a:p>
            <a:r>
              <a:rPr lang="pl-PL" dirty="0" err="1"/>
              <a:t>Deep</a:t>
            </a:r>
            <a:r>
              <a:rPr lang="pl-PL" dirty="0"/>
              <a:t> </a:t>
            </a:r>
            <a:r>
              <a:rPr lang="pl-PL" dirty="0" err="1"/>
              <a:t>Belief</a:t>
            </a:r>
            <a:r>
              <a:rPr lang="pl-PL" dirty="0"/>
              <a:t> Networks, </a:t>
            </a:r>
            <a:r>
              <a:rPr lang="pl-PL" dirty="0" err="1"/>
              <a:t>Generative</a:t>
            </a:r>
            <a:r>
              <a:rPr lang="pl-PL" dirty="0"/>
              <a:t> </a:t>
            </a:r>
            <a:r>
              <a:rPr lang="pl-PL" dirty="0" err="1"/>
              <a:t>Adversarial</a:t>
            </a:r>
            <a:r>
              <a:rPr lang="pl-PL" dirty="0"/>
              <a:t> Networks (GAN) ,  </a:t>
            </a:r>
            <a:r>
              <a:rPr lang="pl-PL" dirty="0" err="1"/>
              <a:t>Autoenkodery</a:t>
            </a:r>
            <a:r>
              <a:rPr lang="pl-PL" dirty="0"/>
              <a:t> (</a:t>
            </a:r>
            <a:r>
              <a:rPr lang="pl-PL" dirty="0" err="1"/>
              <a:t>Autoencoders</a:t>
            </a:r>
            <a:r>
              <a:rPr lang="pl-PL" dirty="0"/>
              <a:t>)</a:t>
            </a:r>
          </a:p>
          <a:p>
            <a:r>
              <a:rPr lang="pl-PL" dirty="0"/>
              <a:t>I Inne architektury</a:t>
            </a:r>
          </a:p>
        </p:txBody>
      </p:sp>
      <p:sp>
        <p:nvSpPr>
          <p:cNvPr id="8" name="Symbol zastępczy tekstu 7"/>
          <p:cNvSpPr>
            <a:spLocks noGrp="1"/>
          </p:cNvSpPr>
          <p:nvPr>
            <p:ph type="body" sz="quarter" idx="33"/>
          </p:nvPr>
        </p:nvSpPr>
        <p:spPr>
          <a:xfrm>
            <a:off x="1581528" y="2683180"/>
            <a:ext cx="7562472" cy="482889"/>
          </a:xfrm>
        </p:spPr>
        <p:txBody>
          <a:bodyPr/>
          <a:lstStyle/>
          <a:p>
            <a:r>
              <a:rPr lang="pl-PL" dirty="0"/>
              <a:t>Wykorzystanie </a:t>
            </a:r>
            <a:r>
              <a:rPr lang="pl-PL" dirty="0" err="1"/>
              <a:t>Tensorflow</a:t>
            </a:r>
            <a:r>
              <a:rPr lang="pl-PL" dirty="0"/>
              <a:t>, </a:t>
            </a:r>
            <a:r>
              <a:rPr lang="pl-PL" dirty="0" err="1"/>
              <a:t>Theano</a:t>
            </a:r>
            <a:r>
              <a:rPr lang="pl-PL" dirty="0"/>
              <a:t> oraz biblioteki </a:t>
            </a:r>
            <a:r>
              <a:rPr lang="pl-PL" dirty="0" err="1"/>
              <a:t>Keras</a:t>
            </a:r>
            <a:r>
              <a:rPr lang="pl-PL" dirty="0"/>
              <a:t> do tworzenia, trenowania oraz uruchamiania modeli opartych na sieciach neuronowych</a:t>
            </a:r>
          </a:p>
        </p:txBody>
      </p:sp>
      <p:sp>
        <p:nvSpPr>
          <p:cNvPr id="9" name="Symbol zastępczy tekstu 8"/>
          <p:cNvSpPr>
            <a:spLocks noGrp="1"/>
          </p:cNvSpPr>
          <p:nvPr>
            <p:ph type="body" sz="quarter" idx="34"/>
          </p:nvPr>
        </p:nvSpPr>
        <p:spPr>
          <a:xfrm>
            <a:off x="1581528" y="3128015"/>
            <a:ext cx="7105272" cy="279757"/>
          </a:xfrm>
        </p:spPr>
        <p:txBody>
          <a:bodyPr/>
          <a:lstStyle/>
          <a:p>
            <a:r>
              <a:rPr lang="pl-PL" dirty="0"/>
              <a:t>Konfiguracja środowiska, instalacja, używane biblioteki i moduły</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Biblioteka </a:t>
            </a:r>
            <a:r>
              <a:rPr lang="pl-PL" dirty="0" err="1"/>
              <a:t>Tensorflow</a:t>
            </a:r>
            <a:endParaRPr lang="pl-PL" dirty="0"/>
          </a:p>
        </p:txBody>
      </p:sp>
      <p:sp>
        <p:nvSpPr>
          <p:cNvPr id="11" name="Symbol zastępczy tekstu 10"/>
          <p:cNvSpPr>
            <a:spLocks noGrp="1"/>
          </p:cNvSpPr>
          <p:nvPr>
            <p:ph type="body" sz="quarter" idx="36"/>
          </p:nvPr>
        </p:nvSpPr>
        <p:spPr>
          <a:xfrm>
            <a:off x="1581528" y="3816346"/>
            <a:ext cx="7105272" cy="482889"/>
          </a:xfrm>
        </p:spPr>
        <p:txBody>
          <a:bodyPr/>
          <a:lstStyle/>
          <a:p>
            <a:r>
              <a:rPr lang="pl-PL" dirty="0"/>
              <a:t>Zestawy danych MNIST, CIFAR. Definicja architektury modelu, kompilacja, trenowanie oraz ewaluacja modelu</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C9D695-8A99-FD76-4E4F-B92B0061BCA4}"/>
              </a:ext>
            </a:extLst>
          </p:cNvPr>
          <p:cNvSpPr>
            <a:spLocks noGrp="1"/>
          </p:cNvSpPr>
          <p:nvPr>
            <p:ph type="body" sz="quarter" idx="25"/>
          </p:nvPr>
        </p:nvSpPr>
        <p:spPr/>
        <p:txBody>
          <a:bodyPr/>
          <a:lstStyle/>
          <a:p>
            <a:endParaRPr lang="pl-PL"/>
          </a:p>
        </p:txBody>
      </p:sp>
      <p:pic>
        <p:nvPicPr>
          <p:cNvPr id="5" name="Grafika 4">
            <a:extLst>
              <a:ext uri="{FF2B5EF4-FFF2-40B4-BE49-F238E27FC236}">
                <a16:creationId xmlns:a16="http://schemas.microsoft.com/office/drawing/2014/main" id="{45EF27F2-20BA-1AB9-4D0A-B2CA226DBF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97665" y="2133600"/>
            <a:ext cx="4234295" cy="1143000"/>
          </a:xfrm>
          <a:prstGeom prst="rect">
            <a:avLst/>
          </a:prstGeom>
        </p:spPr>
      </p:pic>
    </p:spTree>
    <p:extLst>
      <p:ext uri="{BB962C8B-B14F-4D97-AF65-F5344CB8AC3E}">
        <p14:creationId xmlns:p14="http://schemas.microsoft.com/office/powerpoint/2010/main" val="401688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22.11.2022</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3586</TotalTime>
  <Words>6578</Words>
  <Application>Microsoft Office PowerPoint</Application>
  <PresentationFormat>Pokaz na ekranie (16:9)</PresentationFormat>
  <Paragraphs>541</Paragraphs>
  <Slides>110</Slides>
  <Notes>3</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110</vt:i4>
      </vt:variant>
    </vt:vector>
  </HeadingPairs>
  <TitlesOfParts>
    <vt:vector size="116" baseType="lpstr">
      <vt:lpstr>Arial</vt:lpstr>
      <vt:lpstr>Calibri</vt:lpstr>
      <vt:lpstr>Consolas</vt:lpstr>
      <vt:lpstr>Courier New</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Sieci neuronowe</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272</cp:revision>
  <dcterms:created xsi:type="dcterms:W3CDTF">2015-08-12T08:39:11Z</dcterms:created>
  <dcterms:modified xsi:type="dcterms:W3CDTF">2022-11-22T15:02:22Z</dcterms:modified>
</cp:coreProperties>
</file>